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20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8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6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4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4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4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4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4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8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611187" y="90805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Forgalomarányos bérleti díj (Turnover rent)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Novák Zalán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Euro-Immo Expert Kft.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Kiskereskedelmi boltok 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Jellemzően hagyományos „ABC-k”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Veszprém, Zala és Somogy megyék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Forgalmi adataik átlaga: 370.000 Ft/nm/év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6 %-os bérleti díj mellett ez 1850 Ft/nm/hó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Egyéb példák, helyszínek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Szántód, 3000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83.000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415 Ft/nm/hó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975" y="1412875"/>
            <a:ext cx="43624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Balatonlelle, 2100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150.000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Ft/nm/hó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787" y="1898650"/>
            <a:ext cx="492442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Veszprém, 332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580.000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2900 Ft/nm/hó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312" y="1355725"/>
            <a:ext cx="4324350" cy="32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Veszprém, 1100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260.000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1300 Ft/nm/hó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437" y="1330325"/>
            <a:ext cx="4108450" cy="3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Veszprém, 441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280.000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1400 Ft/nm/hó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437" y="1362075"/>
            <a:ext cx="4179887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Veszprém, 5200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144.000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1400 Ft/nm/hó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587" y="1341437"/>
            <a:ext cx="3790950" cy="285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Tapolca, 644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750.000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3750 Ft/nm/hó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37" y="1125537"/>
            <a:ext cx="4537075" cy="3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Révfülöp, 322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670.000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3350 Ft/nm/hó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412" y="981075"/>
            <a:ext cx="43973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Tököl, 1616 nm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Területarányos forgalom 554.000 Ft/nm/év!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2770 Ft/nm/hó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312" y="1052512"/>
            <a:ext cx="4013200" cy="3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Helyzet a válság előtt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Szinte ismeretlen fogalom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Nagyon kevés esetben alkalmazott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Szinte csak a nemzetközi gyorséttermi hálózatokban volt megtalálható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KFC; McDonald’s; Pizza Hut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VIII, 900 nm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Forgalomarányos bérleti díj 5000 Ft/nm/hó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412" y="1125537"/>
            <a:ext cx="4205287" cy="31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62" y="1628775"/>
            <a:ext cx="7770812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VII, 536 nm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Forgalomarányos bérleti díj 6700 Ft/nm/hó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662" y="1052512"/>
            <a:ext cx="387667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példák</a:t>
            </a:r>
            <a:b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VII, 460 nm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Forgalomarányos bérleti díj 4000 Ft/nm/hó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337" y="1052512"/>
            <a:ext cx="3973512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KÖSZÖNÖM A FIGYELMET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Válság hatása I.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Árbevétel jelentősen csökkent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Kiszámíthatatlanná vált a piaci helyzet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Jelentősen csökkent a kiskereskedelmi forgalom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Jelentős piaci átrendeződések történtek a kereskedelemben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Jelentősen emelkedett az üresedési ráta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Válság hatása II.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Telített piacon új bérbeadók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Új nemzetközi hátterű kiskereskedelmi cégek megjelenése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Válság hatása III.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Újratárgyalt bérleti szerződések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Hosszabb bérleti időszak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Alacsonyabb alap bérleti díj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Forgalomarányos bérleti díj megjelenése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Jellemző mértéke: 2-13 %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68312" y="3175"/>
            <a:ext cx="82296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Jelenlegi helyzet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539750" y="1412875"/>
            <a:ext cx="8229600" cy="409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Teret nyert konstrukció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Gyorséttermi hálózatok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Főváros Vagyonkezelő pályázatai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Önkormányzati bérlemények (pl. törökbálinti kávéház, debreceni strand)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 (Nemzeti dohányboltok)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Premier Outlet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napi működés jellemzői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Időszakonkénti önbevallás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Bérbeadó könyvvizsgálóval történő ellenőrzési joga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Minimális eltérés (kb. 2 % megengedett)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Nagyobb eltérés esetén extra díjak + az ellenőrzés költségének a viselése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Értékelés forgalomarányos bérleti díj mellett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Bérleti szerződés értelmezése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Alap és forgalomarányos bérleti díj meghatározása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Forgalmi időszakok azonosítása és elkülönítése (pl. Karácsony)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mérték realitásának vizsgálata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összes fizetendő bérleti díj és a piaci bérleti díj viszonyának ellenőrzése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Értékelés forgalomarányos bérleti díj nélkül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bérleti szerződés értelmezése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piaci bérleti díj meghatározása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realizált forgalom számítása</a:t>
            </a:r>
          </a:p>
          <a:p>
            <a:pPr indent="0" lvl="0" marL="0" marR="0" rtl="0" algn="just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piaci bérleti díj „kitermelhetőségének” vizsgálata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